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9" r:id="rId4"/>
    <p:sldId id="260" r:id="rId5"/>
    <p:sldId id="261" r:id="rId6"/>
    <p:sldId id="262"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4" d="100"/>
          <a:sy n="54" d="100"/>
        </p:scale>
        <p:origin x="99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950D512E-8920-4D03-AE51-CDDE9E9C9367}" type="datetimeFigureOut">
              <a:rPr lang="ar-IQ" smtClean="0"/>
              <a:t>16/09/1443</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EF866A0E-0E0A-470B-A492-CEFDE6840C70}"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50D512E-8920-4D03-AE51-CDDE9E9C9367}" type="datetimeFigureOut">
              <a:rPr lang="ar-IQ" smtClean="0"/>
              <a:t>16/09/1443</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EF866A0E-0E0A-470B-A492-CEFDE6840C7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50D512E-8920-4D03-AE51-CDDE9E9C9367}" type="datetimeFigureOut">
              <a:rPr lang="ar-IQ" smtClean="0"/>
              <a:t>16/09/1443</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EF866A0E-0E0A-470B-A492-CEFDE6840C7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50D512E-8920-4D03-AE51-CDDE9E9C9367}" type="datetimeFigureOut">
              <a:rPr lang="ar-IQ" smtClean="0"/>
              <a:t>16/09/1443</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EF866A0E-0E0A-470B-A492-CEFDE6840C7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950D512E-8920-4D03-AE51-CDDE9E9C9367}" type="datetimeFigureOut">
              <a:rPr lang="ar-IQ" smtClean="0"/>
              <a:t>16/09/1443</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EF866A0E-0E0A-470B-A492-CEFDE6840C70}"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50D512E-8920-4D03-AE51-CDDE9E9C9367}" type="datetimeFigureOut">
              <a:rPr lang="ar-IQ" smtClean="0"/>
              <a:t>16/09/1443</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EF866A0E-0E0A-470B-A492-CEFDE6840C70}"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950D512E-8920-4D03-AE51-CDDE9E9C9367}" type="datetimeFigureOut">
              <a:rPr lang="ar-IQ" smtClean="0"/>
              <a:t>16/09/1443</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EF866A0E-0E0A-470B-A492-CEFDE6840C7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950D512E-8920-4D03-AE51-CDDE9E9C9367}" type="datetimeFigureOut">
              <a:rPr lang="ar-IQ" smtClean="0"/>
              <a:t>16/09/1443</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EF866A0E-0E0A-470B-A492-CEFDE6840C7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950D512E-8920-4D03-AE51-CDDE9E9C9367}" type="datetimeFigureOut">
              <a:rPr lang="ar-IQ" smtClean="0"/>
              <a:t>16/09/1443</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EF866A0E-0E0A-470B-A492-CEFDE6840C70}"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50D512E-8920-4D03-AE51-CDDE9E9C9367}" type="datetimeFigureOut">
              <a:rPr lang="ar-IQ" smtClean="0"/>
              <a:t>16/09/1443</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EF866A0E-0E0A-470B-A492-CEFDE6840C70}"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950D512E-8920-4D03-AE51-CDDE9E9C9367}" type="datetimeFigureOut">
              <a:rPr lang="ar-IQ" smtClean="0"/>
              <a:t>16/09/1443</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EF866A0E-0E0A-470B-A492-CEFDE6840C70}"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50D512E-8920-4D03-AE51-CDDE9E9C9367}" type="datetimeFigureOut">
              <a:rPr lang="ar-IQ" smtClean="0"/>
              <a:t>16/09/1443</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F866A0E-0E0A-470B-A492-CEFDE6840C70}"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260648"/>
            <a:ext cx="8532440" cy="2308324"/>
          </a:xfrm>
          <a:prstGeom prst="rect">
            <a:avLst/>
          </a:prstGeom>
        </p:spPr>
        <p:txBody>
          <a:bodyPr wrap="square">
            <a:spAutoFit/>
          </a:bodyPr>
          <a:lstStyle/>
          <a:p>
            <a:r>
              <a:rPr lang="ar-IQ" b="1" dirty="0" smtClean="0"/>
              <a:t>انتاج البذور :-</a:t>
            </a:r>
          </a:p>
          <a:p>
            <a:r>
              <a:rPr lang="ar-IQ" b="1" dirty="0" smtClean="0"/>
              <a:t> من الاهداف الاولية لمربي النبات هي انتاج اصناف جديدة تكون جيده في المواصفات التي انتجت لأجلها اذ وتتميز هذه البذور بملائمتها للبيئة التي تزرع فيها وإعطائها حاصل عالي ونوعية جيده وتمتاز ايضا هذه البذور بنقاوة الاصناف ثم بعد انتاج البذور تتم عملية جمع وتوزيع بذور تلك الاصناف من قبل مؤسسات خاصة تقوم بهذه العملية . وقبل اكثار هذه البذور وتوزيعها يتم اختبار هذ البذور لمعرفة مدى صلاحيتها للزراعة في منطقة معينة اضافة الى الاهتمام بنقاوة البذور لأن انتاج بذور غير نقية يؤدي الى فشل هذا الصنف في الوقت الذي تكون بذوره بذور جيدة . ان برامج انتاج البذور يحتاج الى جهات وفرق معينه تشترك فيما بينها في الاشراف على هذه العملية كما وتحتاج الى مؤسسات تعمل على وضع قوانين وتعليمات تتعلق بكيفية انتاج وتصديق البذور .</a:t>
            </a:r>
            <a:endParaRPr lang="ar-IQ" b="1" dirty="0"/>
          </a:p>
        </p:txBody>
      </p:sp>
    </p:spTree>
    <p:extLst>
      <p:ext uri="{BB962C8B-B14F-4D97-AF65-F5344CB8AC3E}">
        <p14:creationId xmlns:p14="http://schemas.microsoft.com/office/powerpoint/2010/main" val="181390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47664" y="260648"/>
            <a:ext cx="6318448" cy="6463308"/>
          </a:xfrm>
          <a:prstGeom prst="rect">
            <a:avLst/>
          </a:prstGeom>
        </p:spPr>
        <p:txBody>
          <a:bodyPr wrap="square">
            <a:spAutoFit/>
          </a:bodyPr>
          <a:lstStyle/>
          <a:p>
            <a:r>
              <a:rPr lang="ar-IQ" b="1" dirty="0" smtClean="0"/>
              <a:t>رتب البذور :- هناك اربع رتب من البذور يعترف فيها من قبل وكالات التصديق هي:-</a:t>
            </a:r>
          </a:p>
          <a:p>
            <a:r>
              <a:rPr lang="ar-IQ" b="1" dirty="0" smtClean="0"/>
              <a:t>1- بذور مربي النبات </a:t>
            </a:r>
            <a:r>
              <a:rPr lang="en-US" b="1" dirty="0" smtClean="0"/>
              <a:t>Breeder Seed  </a:t>
            </a:r>
            <a:r>
              <a:rPr lang="ar-IQ" b="1" dirty="0" smtClean="0"/>
              <a:t>تشمل هذه البذور جميع الاجزاء المستخدمة في التكاثر سواء كانت بذور أو أجزاء  خضرية أنتجها المربي ويعتبر مربي  النبات هو الجهة الوحيدة التي تمتلك تلك الاجزاء .</a:t>
            </a:r>
          </a:p>
          <a:p>
            <a:endParaRPr lang="ar-IQ" b="1" dirty="0" smtClean="0"/>
          </a:p>
          <a:p>
            <a:r>
              <a:rPr lang="ar-IQ" b="1" dirty="0" smtClean="0"/>
              <a:t>2- بذور الاساس </a:t>
            </a:r>
            <a:r>
              <a:rPr lang="en-US" b="1" dirty="0" smtClean="0"/>
              <a:t>Foundation   </a:t>
            </a:r>
            <a:r>
              <a:rPr lang="ar-IQ" b="1" dirty="0" smtClean="0"/>
              <a:t>وهي البذور التي يتم الحصول عليها من زراعة بذور المربي مباشرة وان هذه البذور تمتلك صفات الصنف الوراثية ونقاوته العالية ويتم انتاج هذه البذور تحت اشراف دقيق في المحطات الزراعية التجريبية  .</a:t>
            </a:r>
          </a:p>
          <a:p>
            <a:endParaRPr lang="ar-IQ" b="1" dirty="0" smtClean="0"/>
          </a:p>
          <a:p>
            <a:r>
              <a:rPr lang="ar-IQ" b="1" dirty="0" smtClean="0"/>
              <a:t>3- البذور المسجلة </a:t>
            </a:r>
            <a:r>
              <a:rPr lang="en-US" b="1" dirty="0" err="1" smtClean="0"/>
              <a:t>Registared</a:t>
            </a:r>
            <a:r>
              <a:rPr lang="en-US" b="1" dirty="0" smtClean="0"/>
              <a:t>  Seed  </a:t>
            </a:r>
            <a:r>
              <a:rPr lang="ar-IQ" b="1" dirty="0" smtClean="0"/>
              <a:t>وهي البذور الناتجة من زراعة بذور الاساس او البذور المسجلة المنتجة في موسم سابق ويلاحظ ان هذه البذور تمتلك الصفات الوراثية لبذور الاصناف مما يجعلها صالحة لإنتاج البذور المصدقة وهناك بعض البرامج التي تحذف فيها هذه المرحلة او تنتج البذور المصدقة مباشرة من بذور الاساس .</a:t>
            </a:r>
          </a:p>
          <a:p>
            <a:endParaRPr lang="ar-IQ" b="1" dirty="0" smtClean="0"/>
          </a:p>
          <a:p>
            <a:r>
              <a:rPr lang="ar-IQ" b="1" dirty="0" smtClean="0"/>
              <a:t>4- البذور المصدقة </a:t>
            </a:r>
            <a:r>
              <a:rPr lang="en-US" b="1" dirty="0" smtClean="0"/>
              <a:t>Certified Seed  </a:t>
            </a:r>
            <a:r>
              <a:rPr lang="ar-IQ" b="1" dirty="0" smtClean="0"/>
              <a:t>وتنتج هذه البذور اما مباشرة من بذور الاساس او من البذور المسجلة ويجب ان تبقى هذه البذور محافظة على صفات الصنف وعلى النقاوة اذ يجب عند زراعة هذه البذور ان نحصل على نباتات تكون مشابهه في تركيبها الوراثي لبذور المربي ويلاحظ انه في وكالات التصنيف توضح البذور حسب رتبها في اكياس قد تختلف ألوان هذه الاكياس اذ ان كل لون يدل على رتبة معينة او توضع جميعها في اكياس بنفس اللون الا انه توضع علامات على كل كيس تحمل تلك العلامات رتبة هذه البذور .</a:t>
            </a:r>
            <a:endParaRPr lang="ar-IQ" b="1" dirty="0"/>
          </a:p>
        </p:txBody>
      </p:sp>
    </p:spTree>
    <p:extLst>
      <p:ext uri="{BB962C8B-B14F-4D97-AF65-F5344CB8AC3E}">
        <p14:creationId xmlns:p14="http://schemas.microsoft.com/office/powerpoint/2010/main" val="287648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51720" y="188640"/>
            <a:ext cx="6246440" cy="6186309"/>
          </a:xfrm>
          <a:prstGeom prst="rect">
            <a:avLst/>
          </a:prstGeom>
        </p:spPr>
        <p:txBody>
          <a:bodyPr wrap="square">
            <a:spAutoFit/>
          </a:bodyPr>
          <a:lstStyle/>
          <a:p>
            <a:r>
              <a:rPr lang="ar-IQ" b="1" dirty="0" smtClean="0"/>
              <a:t>طريقة تصديق الاصناف :- عندما ينتج صنف معين من المحاصيل الحقلية من قبل مربي النبات فأن هذه الاصناف يجب ان تكثر وتختبر حقليا في محطات زراعية ومن ثم تقدم نتائج تلك الاختبارات الى لجنة لها الحق في ان ترفض او توصي بذلك الصنف وعلى الرغم من اختلاف طرق تصديق الاصناف من منطقة الى اخرى الا انه بصورة عامة تتضمن النقاط التالية :-</a:t>
            </a:r>
          </a:p>
          <a:p>
            <a:r>
              <a:rPr lang="ar-IQ" b="1" dirty="0" smtClean="0"/>
              <a:t>1- على الجهة المنتجة للبذور ان تزرع تلك البذور اما من البذور التي تم الحصول عليها من المربي او من البذور المصدقة ثم بعد ذلك تجري</a:t>
            </a:r>
          </a:p>
          <a:p>
            <a:r>
              <a:rPr lang="ar-IQ" b="1" dirty="0" smtClean="0"/>
              <a:t>    الاختبارات والتفتيش لكل الحقل وذلك بأخذ فكرة واضحة عن هذه البذور .</a:t>
            </a:r>
          </a:p>
          <a:p>
            <a:r>
              <a:rPr lang="ar-IQ" b="1" dirty="0" smtClean="0"/>
              <a:t>2- أن تتم الزراعة في حقل ذي تربة خالية من بذور الادغال ولم يسبق ان زرعت في الموسم السابق ببذور من نفس المحصول .</a:t>
            </a:r>
          </a:p>
          <a:p>
            <a:r>
              <a:rPr lang="ar-IQ" b="1" dirty="0" smtClean="0"/>
              <a:t>3- في حالة الاصناف </a:t>
            </a:r>
            <a:r>
              <a:rPr lang="ar-IQ" b="1" dirty="0" err="1" smtClean="0"/>
              <a:t>خلطية</a:t>
            </a:r>
            <a:r>
              <a:rPr lang="ar-IQ" b="1" dirty="0" smtClean="0"/>
              <a:t> التلقيح يجب ان يزرع الصنف في ألواح معزولة من تأثير أصناف أخرى وذلك بترك مسافات كافيه ما بين حقل </a:t>
            </a:r>
          </a:p>
          <a:p>
            <a:r>
              <a:rPr lang="ar-IQ" b="1" dirty="0" smtClean="0"/>
              <a:t>     واخر .</a:t>
            </a:r>
          </a:p>
          <a:p>
            <a:endParaRPr lang="ar-IQ" b="1" dirty="0" smtClean="0"/>
          </a:p>
          <a:p>
            <a:r>
              <a:rPr lang="ar-IQ" b="1" dirty="0" smtClean="0"/>
              <a:t>4- يجب ازالة النباتات الغريبة من الحقل ويجب ان تتم العملية قبل وصول النبات الى مرحلة التزهير . </a:t>
            </a:r>
          </a:p>
          <a:p>
            <a:r>
              <a:rPr lang="ar-IQ" b="1" dirty="0" smtClean="0"/>
              <a:t>5- تقوم وكالات التصديق بأرسال المفتشين الحقليين وذلك للتأكد من نظافة الحقل من الادغال والاصابات المرضية والحشرية وعادة ما تتم </a:t>
            </a:r>
          </a:p>
          <a:p>
            <a:r>
              <a:rPr lang="ar-IQ" b="1" dirty="0" smtClean="0"/>
              <a:t>     تلك الزيارات عدة مرات خلال الموسم وذلك لمراقبة النبات طيلة دورة حياته .</a:t>
            </a:r>
          </a:p>
          <a:p>
            <a:r>
              <a:rPr lang="ar-IQ" b="1" dirty="0" smtClean="0"/>
              <a:t>6- تقوم وكالات التصديق بأرسال المفتشين أثناء عملية الحصاد و التعبئة اذ بعد التعبئة تقوم هذه الوكالات والمفتشين بأخذ عينات من البذور </a:t>
            </a:r>
          </a:p>
          <a:p>
            <a:r>
              <a:rPr lang="ar-IQ" b="1" dirty="0" smtClean="0"/>
              <a:t>     وذلك لغرض أجراء بعض الاختبارات المختبرية عليها . </a:t>
            </a:r>
            <a:endParaRPr lang="ar-IQ" b="1" dirty="0"/>
          </a:p>
        </p:txBody>
      </p:sp>
    </p:spTree>
    <p:extLst>
      <p:ext uri="{BB962C8B-B14F-4D97-AF65-F5344CB8AC3E}">
        <p14:creationId xmlns:p14="http://schemas.microsoft.com/office/powerpoint/2010/main" val="2884474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620688"/>
            <a:ext cx="6840760" cy="5355312"/>
          </a:xfrm>
          <a:prstGeom prst="rect">
            <a:avLst/>
          </a:prstGeom>
        </p:spPr>
        <p:txBody>
          <a:bodyPr wrap="square">
            <a:spAutoFit/>
          </a:bodyPr>
          <a:lstStyle/>
          <a:p>
            <a:r>
              <a:rPr lang="ar-IQ" b="1" dirty="0"/>
              <a:t>تقييم الاصناف :- عندما يفكر مربي النبات في انتاج تراكيب وراثية يجب ان تخضع تلك التراكيب لأختبارات عديدة وتجري هذه الاختبارات في </a:t>
            </a:r>
          </a:p>
          <a:p>
            <a:r>
              <a:rPr lang="ar-IQ" b="1" dirty="0"/>
              <a:t>                  المحطات التجريبية الحقلية الزراعية والتقسيم يتم عادة عن طريق :- </a:t>
            </a:r>
          </a:p>
          <a:p>
            <a:endParaRPr lang="ar-IQ" b="1" dirty="0"/>
          </a:p>
          <a:p>
            <a:r>
              <a:rPr lang="ar-IQ" b="1" dirty="0"/>
              <a:t>1- الاختبارات الحقلية للحاصل :- يتم ذلك عن طريق تطبيق التجارب الزراعية (تجارب المقارنة) حيث يوضع تصميم حقلي يدخل فيه الاصناف الجديدة مع الصنف الشائع زراعته في المنطقة في تجربة مقارنة وتستمر هذه المقارنة لمدة (3 سنوات) وفي مواقع مختلفة وذلك لدراسة الصنف ونوعيته ومقاومته للأضطجاع .  </a:t>
            </a:r>
          </a:p>
          <a:p>
            <a:endParaRPr lang="ar-IQ" b="1" dirty="0"/>
          </a:p>
          <a:p>
            <a:r>
              <a:rPr lang="ar-IQ" b="1" dirty="0"/>
              <a:t>2- أختيار التصميم التجريبي المناسب لتجارب الاصناف :- يتم تحديد عدد من الوحدات التجريبية الداخلة في التجربة وفق التصميم المستخدم </a:t>
            </a:r>
          </a:p>
          <a:p>
            <a:r>
              <a:rPr lang="ar-IQ" b="1" dirty="0"/>
              <a:t>     فمثلا اذ كان عدد الاصناف يتراوح ما بين (4-8) صنف فيمكن اختيار طريقة المربع اللاتيني اما اذا كان عدد الاصناف يتــــــــــــــــــــراوح بين </a:t>
            </a:r>
          </a:p>
          <a:p>
            <a:r>
              <a:rPr lang="ar-IQ" b="1" dirty="0"/>
              <a:t>    (10-12) صنف فيفضل استخدام تصميم القطاعات العشوائية الكاملة وعليه فأن عدد الاصناف يحدد نوع التصميم المستخدم .</a:t>
            </a:r>
          </a:p>
          <a:p>
            <a:endParaRPr lang="ar-IQ" b="1" dirty="0"/>
          </a:p>
          <a:p>
            <a:r>
              <a:rPr lang="ar-IQ" b="1" dirty="0"/>
              <a:t>2- تدوين البيانات الحقلية :- اذ تعتمد دقة التحاليل الاحصائية على دقة البيانات المأخوذة على النباتات المزروعه في الحقل وان هذه البيانات</a:t>
            </a:r>
          </a:p>
          <a:p>
            <a:r>
              <a:rPr lang="ar-IQ" b="1" dirty="0"/>
              <a:t>                               تختلف من محصول الى اخر .</a:t>
            </a:r>
            <a:endParaRPr lang="ar-IQ" b="1" dirty="0"/>
          </a:p>
        </p:txBody>
      </p:sp>
    </p:spTree>
    <p:extLst>
      <p:ext uri="{BB962C8B-B14F-4D97-AF65-F5344CB8AC3E}">
        <p14:creationId xmlns:p14="http://schemas.microsoft.com/office/powerpoint/2010/main" val="3488791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96" y="404664"/>
            <a:ext cx="6534472" cy="6186309"/>
          </a:xfrm>
          <a:prstGeom prst="rect">
            <a:avLst/>
          </a:prstGeom>
        </p:spPr>
        <p:txBody>
          <a:bodyPr wrap="square">
            <a:spAutoFit/>
          </a:bodyPr>
          <a:lstStyle/>
          <a:p>
            <a:r>
              <a:rPr lang="ar-IQ" b="1" dirty="0"/>
              <a:t>تحليل البيانات </a:t>
            </a:r>
          </a:p>
          <a:p>
            <a:r>
              <a:rPr lang="ar-IQ" b="1" dirty="0"/>
              <a:t>يتم عادة تحليل البيانات احصائيا وفق التصميم المستخدم ومن ثم يتم أجراء مقارنة المتوسطات مع بعضها وأختيار افضلها .</a:t>
            </a:r>
          </a:p>
          <a:p>
            <a:endParaRPr lang="ar-IQ" b="1" dirty="0"/>
          </a:p>
          <a:p>
            <a:r>
              <a:rPr lang="ar-IQ" b="1" dirty="0"/>
              <a:t>   </a:t>
            </a:r>
          </a:p>
          <a:p>
            <a:r>
              <a:rPr lang="ar-IQ" b="1" dirty="0"/>
              <a:t>تدوين البيانات والسجلات الحقلية :-  عندما ينتهي مربي النبات من الحصول على سلالات معينة او سلالات جديدة من برامج التربية يكون هذا المربي قد تعامل مع عدد كبير من البيانات والارقام اثناء سير الدراسة ونتيجتا لكثرة هذه البيانات وطول تجارب التربية والتي قد تصل احيانا الى عشر سنوات فعليه فأن مربي النبات يحتاج الى مجموعه من السجلات الحقلية التي يتم فيها تدوين البيانات خلال البرنامج </a:t>
            </a:r>
          </a:p>
          <a:p>
            <a:r>
              <a:rPr lang="ar-IQ" b="1" dirty="0"/>
              <a:t>وان السجلات تقسم الى عدة انواع منها :-</a:t>
            </a:r>
          </a:p>
          <a:p>
            <a:r>
              <a:rPr lang="ar-IQ" b="1" dirty="0"/>
              <a:t>1- سجل النسب :- هو سجل متكامل لجميع المواد النباتية التي استعملت من قبل مربي النبات ان تحوي هذه السجلات على كل النخب والسلالات والهجن وأي مادة وراثية أخرى داخله ضمن برنامج التربية يخصص عادة لكل محصول سجل خاص به ويعطي له رقما يبدأ بالرقم واحد في أول سنة أبتدأ بها العمل وعندما يرقم صنف او سلاله يعطى له اخر رقمين من العام الذي زرع فيه الصنف . فمثلا لو زرعنا سلاله مستوره من دوله ما في أحد الحقول التجريبيه لغرض الاختبار عام 1991 م لأعطيت تلك السلاله 91  والذي يتم وصفه الى السنه ثم يضاف له رقم الخط الذي انتخب منه الصنف او السلاله  في الحقل ، فلو كانت تلك السلاله انتخبت من الخط رقم 12  لكان الرقم النهائي للسلاله بالشكل التالي :  9112  ، كما ويجب ان يحوي هذا السجل اسم الصنف او السلاله  في اسفل الصفحة .  </a:t>
            </a:r>
          </a:p>
          <a:p>
            <a:endParaRPr lang="ar-IQ" b="1" dirty="0"/>
          </a:p>
        </p:txBody>
      </p:sp>
    </p:spTree>
    <p:extLst>
      <p:ext uri="{BB962C8B-B14F-4D97-AF65-F5344CB8AC3E}">
        <p14:creationId xmlns:p14="http://schemas.microsoft.com/office/powerpoint/2010/main" val="2563672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664" y="908720"/>
            <a:ext cx="7056784" cy="4801314"/>
          </a:xfrm>
          <a:prstGeom prst="rect">
            <a:avLst/>
          </a:prstGeom>
        </p:spPr>
        <p:txBody>
          <a:bodyPr wrap="square">
            <a:spAutoFit/>
          </a:bodyPr>
          <a:lstStyle/>
          <a:p>
            <a:r>
              <a:rPr lang="ar-IQ" b="1" dirty="0"/>
              <a:t>سجل المشروع :-  يجب ان يكون لكل مشروع سجل خاص به ويحوي هذا السجل على رقم خاص واسم خاص لكل مشروع فمثلا عند الشروع بإدخال محصول الذرة الصفراء في برنامج تربية الغرض منه أنتاج سلالات مبكرة فيلاحظ ان سجل المشروع يحتوي على رقم المشروع واسم البرنامج  اذ يدون على الصفحة الاولى من السجل مشروع رقم 3 : انتاج سلالات مبكرة من محصول الذرة الصفراء كما يجب ان يحوي السجل على أهداف المشروع وطريقة العمل لكل موسم من مواسم الزراعة ابتداء  من مرحلة الزراعة وصولا الى مرحلة حفظ البذور الناتجة .    </a:t>
            </a:r>
          </a:p>
          <a:p>
            <a:r>
              <a:rPr lang="ar-IQ" b="1" dirty="0"/>
              <a:t>3- سجل خطة الزراعة :-  من الضروري تهيئة خطة للزراعة قبل  البدء وقبل تحضير الارض للزراعة اذ تحوي الخطة على نوع التصميم المستخدم وعدد المكررات وحجم الالواح  وطريقة وموعد الزراعة وانواع وكميات الاسمدة المستخدمة وغيرها من عمليات الخدمة التي تجري أثناء التجربة .</a:t>
            </a:r>
          </a:p>
          <a:p>
            <a:r>
              <a:rPr lang="ar-IQ" b="1" dirty="0"/>
              <a:t>4- سجل اللقائح :-  يستعمل سجل خاص لتدوين أرقام اللقائح المستعملة في البرنامج كما ويحوي سجل اللقائح على عدد البذور المستخدمة وعدد النباتات اللازمة للأستمرار البرنامج اضافة الى تدوين الملاحظات الخاصة باللقائح في هذا السجل .</a:t>
            </a:r>
          </a:p>
          <a:p>
            <a:r>
              <a:rPr lang="ar-IQ" b="1" dirty="0"/>
              <a:t>5- سجل الحقل :- يعتبر هذا السجل سجل عام يدون فيه المربي مجموعه من الملاحظات العامة حول سير الدراسة الحقلية اضافة الى تدوين الحالات الشاذة التي يمكن ان تحدث خلال البرنامج </a:t>
            </a:r>
            <a:endParaRPr lang="ar-IQ" dirty="0"/>
          </a:p>
        </p:txBody>
      </p:sp>
    </p:spTree>
    <p:extLst>
      <p:ext uri="{BB962C8B-B14F-4D97-AF65-F5344CB8AC3E}">
        <p14:creationId xmlns:p14="http://schemas.microsoft.com/office/powerpoint/2010/main" val="9536380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TotalTime>
  <Words>1204</Words>
  <Application>Microsoft Office PowerPoint</Application>
  <PresentationFormat>On-screen Show (4:3)</PresentationFormat>
  <Paragraphs>44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Gill Sans MT</vt:lpstr>
      <vt:lpstr>Majalla UI</vt:lpstr>
      <vt:lpstr>Verdana</vt:lpstr>
      <vt:lpstr>Wingdings 2</vt:lpstr>
      <vt:lpstr>انقلاب</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Ahmed</cp:lastModifiedBy>
  <cp:revision>4</cp:revision>
  <dcterms:created xsi:type="dcterms:W3CDTF">2020-05-06T19:32:05Z</dcterms:created>
  <dcterms:modified xsi:type="dcterms:W3CDTF">2022-04-17T19:19:45Z</dcterms:modified>
</cp:coreProperties>
</file>